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4"/>
  </p:sldMasterIdLst>
  <p:notesMasterIdLst>
    <p:notesMasterId r:id="rId49"/>
  </p:notesMasterIdLst>
  <p:sldIdLst>
    <p:sldId id="256" r:id="rId5"/>
    <p:sldId id="257" r:id="rId6"/>
    <p:sldId id="258" r:id="rId7"/>
    <p:sldId id="281" r:id="rId8"/>
    <p:sldId id="283" r:id="rId9"/>
    <p:sldId id="259" r:id="rId10"/>
    <p:sldId id="261" r:id="rId11"/>
    <p:sldId id="284" r:id="rId12"/>
    <p:sldId id="260" r:id="rId13"/>
    <p:sldId id="279" r:id="rId14"/>
    <p:sldId id="282" r:id="rId15"/>
    <p:sldId id="280" r:id="rId16"/>
    <p:sldId id="262" r:id="rId17"/>
    <p:sldId id="263" r:id="rId18"/>
    <p:sldId id="264" r:id="rId19"/>
    <p:sldId id="266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85" r:id="rId29"/>
    <p:sldId id="286" r:id="rId30"/>
    <p:sldId id="288" r:id="rId31"/>
    <p:sldId id="295" r:id="rId32"/>
    <p:sldId id="289" r:id="rId33"/>
    <p:sldId id="300" r:id="rId34"/>
    <p:sldId id="301" r:id="rId35"/>
    <p:sldId id="290" r:id="rId36"/>
    <p:sldId id="292" r:id="rId37"/>
    <p:sldId id="293" r:id="rId38"/>
    <p:sldId id="291" r:id="rId39"/>
    <p:sldId id="294" r:id="rId40"/>
    <p:sldId id="287" r:id="rId41"/>
    <p:sldId id="277" r:id="rId42"/>
    <p:sldId id="278" r:id="rId43"/>
    <p:sldId id="296" r:id="rId44"/>
    <p:sldId id="297" r:id="rId45"/>
    <p:sldId id="304" r:id="rId46"/>
    <p:sldId id="305" r:id="rId47"/>
    <p:sldId id="303" r:id="rId48"/>
  </p:sldIdLst>
  <p:sldSz cx="9144000" cy="5143500" type="screen16x9"/>
  <p:notesSz cx="6858000" cy="9144000"/>
  <p:embeddedFontLst>
    <p:embeddedFont>
      <p:font typeface="Lato Light" panose="020F0302020204030203" charset="0"/>
      <p:regular r:id="rId50"/>
      <p:bold r:id="rId51"/>
      <p:italic r:id="rId52"/>
      <p:boldItalic r:id="rId53"/>
    </p:embeddedFont>
    <p:embeddedFont>
      <p:font typeface="Lato" panose="020B0604020202020204" charset="0"/>
      <p:regular r:id="rId54"/>
      <p:bold r:id="rId55"/>
      <p:italic r:id="rId56"/>
      <p:boldItalic r:id="rId57"/>
    </p:embeddedFont>
    <p:embeddedFont>
      <p:font typeface="Roboto Slab" panose="020B0604020202020204" charset="0"/>
      <p:regular r:id="rId58"/>
      <p:bold r:id="rId59"/>
    </p:embeddedFont>
    <p:embeddedFont>
      <p:font typeface="Roboto Slab Light" panose="020B0604020202020204" charset="0"/>
      <p:regular r:id="rId60"/>
      <p:bold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5" Type="http://schemas.openxmlformats.org/officeDocument/2006/relationships/slide" Target="slides/slide1.xml"/><Relationship Id="rId61" Type="http://schemas.openxmlformats.org/officeDocument/2006/relationships/font" Target="fonts/font12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7.fntdata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2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10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5.fntdata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249af767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249af767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6302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249af767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249af767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6156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249af767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249af767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4153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249af767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249af767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249af767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249af767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23d48a1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23d48a1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249af767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249af7671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249af7671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249af7671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249af7671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249af7671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249af7671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249af7671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249af7671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249af7671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249af7671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249af7671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249af7671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249af7671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249af7671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249af7671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249af7671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249af7671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249af7671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249af7671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46573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249af767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249af767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96175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249af7671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249af7671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24116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249af76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3249af76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6716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249af76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3249af76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7560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209151f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209151f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249af767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249af767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21281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249af767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249af767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50651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249af767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249af767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04606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249af767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249af767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66098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249af767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249af767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15985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249af767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249af767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69852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249af7671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249af7671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320912cef5_0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320912cef5_0_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249af7671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249af7671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96256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249af7671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249af7671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6528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47119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249af7671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249af7671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28545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249af7671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249af7671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91195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249af7671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249af7671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0533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209151f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209151f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5989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249af767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249af767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2306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2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1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1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1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1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1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1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1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1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1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Google Shape;288;p11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89" name="Google Shape;289;p1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1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92" name="Google Shape;292;p1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1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_1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3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3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3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3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3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3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13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_1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2000"/>
              <a:buNone/>
              <a:defRPr>
                <a:solidFill>
                  <a:srgbClr val="FFB600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3469949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-140400" y="3784204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8079301" y="44162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407150" y="4701449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8896576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800547" y="46533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8471997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528659" y="350927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8327788" y="46647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4"/>
          <p:cNvGrpSpPr/>
          <p:nvPr/>
        </p:nvGrpSpPr>
        <p:grpSpPr>
          <a:xfrm>
            <a:off x="154025" y="4093698"/>
            <a:ext cx="508851" cy="478711"/>
            <a:chOff x="5972700" y="2330200"/>
            <a:chExt cx="411625" cy="387275"/>
          </a:xfrm>
        </p:grpSpPr>
        <p:sp>
          <p:nvSpPr>
            <p:cNvPr id="83" name="Google Shape;83;p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4"/>
          <p:cNvGrpSpPr/>
          <p:nvPr/>
        </p:nvGrpSpPr>
        <p:grpSpPr>
          <a:xfrm>
            <a:off x="5222963" y="889722"/>
            <a:ext cx="292923" cy="464285"/>
            <a:chOff x="6718575" y="2318625"/>
            <a:chExt cx="256950" cy="407375"/>
          </a:xfrm>
        </p:grpSpPr>
        <p:sp>
          <p:nvSpPr>
            <p:cNvPr id="86" name="Google Shape;86;p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○"/>
              <a:defRPr sz="3000" i="1">
                <a:solidFill>
                  <a:srgbClr val="4A5C65"/>
                </a:solidFill>
              </a:defRPr>
            </a:lvl1pPr>
            <a:lvl2pPr marL="914400" lvl="1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2pPr>
            <a:lvl3pPr marL="1371600" lvl="2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3pPr>
            <a:lvl4pPr marL="1828800" lvl="3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4pPr>
            <a:lvl5pPr marL="2286000" lvl="4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5pPr>
            <a:lvl6pPr marL="2743200" lvl="5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6pPr>
            <a:lvl7pPr marL="3200400" lvl="6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7pPr>
            <a:lvl8pPr marL="3657600" lvl="7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8pPr>
            <a:lvl9pPr marL="4114800" lvl="8" indent="-419100" algn="ctr">
              <a:spcBef>
                <a:spcPts val="1000"/>
              </a:spcBef>
              <a:spcAft>
                <a:spcPts val="100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4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  <a:endParaRPr sz="9600" b="1">
              <a:solidFill>
                <a:srgbClr val="FFFFFF"/>
              </a:solidFill>
            </a:endParaRPr>
          </a:p>
        </p:txBody>
      </p:sp>
      <p:sp>
        <p:nvSpPr>
          <p:cNvPr id="96" name="Google Shape;96;p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" name="Google Shape;173;p7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74" name="Google Shape;174;p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7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77" name="Google Shape;177;p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2683000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4637114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body" idx="3"/>
          </p:nvPr>
        </p:nvSpPr>
        <p:spPr>
          <a:xfrm>
            <a:off x="6591228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94200" y="78224"/>
            <a:ext cx="141600" cy="14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-140400" y="150205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8079301" y="3776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696550" y="917625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8924303" y="11938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>
            <a:off x="7724347" y="7671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8923937" y="451941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>
            <a:off x="528659" y="-124724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8327788" y="6261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9"/>
          <p:cNvGrpSpPr/>
          <p:nvPr/>
        </p:nvGrpSpPr>
        <p:grpSpPr>
          <a:xfrm>
            <a:off x="154025" y="438904"/>
            <a:ext cx="508851" cy="478711"/>
            <a:chOff x="5972700" y="2330200"/>
            <a:chExt cx="411625" cy="387275"/>
          </a:xfrm>
        </p:grpSpPr>
        <p:sp>
          <p:nvSpPr>
            <p:cNvPr id="231" name="Google Shape;231;p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234" name="Google Shape;234;p9"/>
          <p:cNvSpPr/>
          <p:nvPr/>
        </p:nvSpPr>
        <p:spPr>
          <a:xfrm>
            <a:off x="7720375" y="103875"/>
            <a:ext cx="626400" cy="6264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" name="Google Shape;235;p9"/>
          <p:cNvGrpSpPr/>
          <p:nvPr/>
        </p:nvGrpSpPr>
        <p:grpSpPr>
          <a:xfrm>
            <a:off x="7915421" y="229147"/>
            <a:ext cx="236882" cy="375437"/>
            <a:chOff x="6718575" y="2318625"/>
            <a:chExt cx="256950" cy="407375"/>
          </a:xfrm>
        </p:grpSpPr>
        <p:sp>
          <p:nvSpPr>
            <p:cNvPr id="236" name="Google Shape;236;p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9"/>
          <p:cNvSpPr txBox="1">
            <a:spLocks noGrp="1"/>
          </p:cNvSpPr>
          <p:nvPr>
            <p:ph type="sldNum" idx="12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0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0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0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61" name="Google Shape;261;p1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0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64" name="Google Shape;264;p1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○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900">
        <p:push dir="r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cQ54GDm1eL0" TargetMode="Externa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4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lp5S7AKAdrc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Doelgroepen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Generatie Z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0"/>
          <p:cNvSpPr txBox="1">
            <a:spLocks noGrp="1"/>
          </p:cNvSpPr>
          <p:nvPr>
            <p:ph type="ctrTitle" idx="4294967295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FFB600"/>
                </a:solidFill>
              </a:rPr>
              <a:t>Vraag:</a:t>
            </a:r>
            <a:endParaRPr sz="6000" dirty="0">
              <a:solidFill>
                <a:srgbClr val="FFB600"/>
              </a:solidFill>
            </a:endParaRPr>
          </a:p>
        </p:txBody>
      </p:sp>
      <p:sp>
        <p:nvSpPr>
          <p:cNvPr id="423" name="Google Shape;423;p20"/>
          <p:cNvSpPr txBox="1">
            <a:spLocks noGrp="1"/>
          </p:cNvSpPr>
          <p:nvPr>
            <p:ph type="subTitle" idx="4294967295"/>
          </p:nvPr>
        </p:nvSpPr>
        <p:spPr>
          <a:xfrm>
            <a:off x="685800" y="2401970"/>
            <a:ext cx="6593700" cy="17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>
                <a:solidFill>
                  <a:srgbClr val="FFFFFF"/>
                </a:solidFill>
              </a:rPr>
              <a:t>Wat zijn volgens </a:t>
            </a:r>
            <a:r>
              <a:rPr lang="en" sz="3600" dirty="0" smtClean="0">
                <a:solidFill>
                  <a:srgbClr val="FFFFFF"/>
                </a:solidFill>
              </a:rPr>
              <a:t>jullie </a:t>
            </a:r>
            <a:r>
              <a:rPr lang="en" sz="3600" dirty="0">
                <a:solidFill>
                  <a:srgbClr val="FFFFFF"/>
                </a:solidFill>
              </a:rPr>
              <a:t>de kenmerken van Generatie Z?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424" name="Google Shape;424;p2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093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0"/>
          <p:cNvSpPr txBox="1">
            <a:spLocks noGrp="1"/>
          </p:cNvSpPr>
          <p:nvPr>
            <p:ph type="ctrTitle" idx="4294967295"/>
          </p:nvPr>
        </p:nvSpPr>
        <p:spPr>
          <a:xfrm>
            <a:off x="685800" y="1078525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rgbClr val="FFB600"/>
                </a:solidFill>
              </a:rPr>
              <a:t>Stelling:</a:t>
            </a:r>
            <a:endParaRPr sz="6000" dirty="0">
              <a:solidFill>
                <a:srgbClr val="FFB600"/>
              </a:solidFill>
            </a:endParaRPr>
          </a:p>
        </p:txBody>
      </p:sp>
      <p:sp>
        <p:nvSpPr>
          <p:cNvPr id="423" name="Google Shape;423;p20"/>
          <p:cNvSpPr txBox="1">
            <a:spLocks noGrp="1"/>
          </p:cNvSpPr>
          <p:nvPr>
            <p:ph type="subTitle" idx="4294967295"/>
          </p:nvPr>
        </p:nvSpPr>
        <p:spPr>
          <a:xfrm>
            <a:off x="685800" y="1973345"/>
            <a:ext cx="7810500" cy="17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nl-NL" sz="3600" dirty="0" smtClean="0">
                <a:solidFill>
                  <a:srgbClr val="FFFFFF"/>
                </a:solidFill>
              </a:rPr>
              <a:t>Jullie zijn </a:t>
            </a:r>
            <a:r>
              <a:rPr lang="nl-NL" sz="3600" b="1" dirty="0" smtClean="0">
                <a:solidFill>
                  <a:srgbClr val="FFFFFF"/>
                </a:solidFill>
              </a:rPr>
              <a:t>hardwerkend</a:t>
            </a:r>
            <a:r>
              <a:rPr lang="nl-NL" sz="3600" dirty="0">
                <a:solidFill>
                  <a:srgbClr val="FFFFFF"/>
                </a:solidFill>
              </a:rPr>
              <a:t>, </a:t>
            </a:r>
            <a:r>
              <a:rPr lang="nl-NL" sz="3600" dirty="0" smtClean="0">
                <a:solidFill>
                  <a:srgbClr val="FFFFFF"/>
                </a:solidFill>
              </a:rPr>
              <a:t>hebben een </a:t>
            </a:r>
            <a:r>
              <a:rPr lang="nl-NL" sz="3600" dirty="0">
                <a:solidFill>
                  <a:srgbClr val="FFFFFF"/>
                </a:solidFill>
              </a:rPr>
              <a:t>sterk aanwezig </a:t>
            </a:r>
            <a:r>
              <a:rPr lang="nl-NL" sz="3600" b="1" dirty="0">
                <a:solidFill>
                  <a:srgbClr val="FFFFFF"/>
                </a:solidFill>
              </a:rPr>
              <a:t>geweten</a:t>
            </a:r>
            <a:r>
              <a:rPr lang="nl-NL" sz="3600" dirty="0">
                <a:solidFill>
                  <a:srgbClr val="FFFFFF"/>
                </a:solidFill>
              </a:rPr>
              <a:t>, </a:t>
            </a:r>
            <a:r>
              <a:rPr lang="nl-NL" sz="3600" dirty="0" smtClean="0">
                <a:solidFill>
                  <a:srgbClr val="FFFFFF"/>
                </a:solidFill>
              </a:rPr>
              <a:t>zijn </a:t>
            </a:r>
            <a:r>
              <a:rPr lang="nl-NL" sz="3600" dirty="0">
                <a:solidFill>
                  <a:srgbClr val="FFFFFF"/>
                </a:solidFill>
              </a:rPr>
              <a:t>ietwat </a:t>
            </a:r>
            <a:r>
              <a:rPr lang="nl-NL" sz="3600" b="1" dirty="0">
                <a:solidFill>
                  <a:srgbClr val="FFFFFF"/>
                </a:solidFill>
              </a:rPr>
              <a:t>angstig</a:t>
            </a:r>
            <a:r>
              <a:rPr lang="nl-NL" sz="3600" dirty="0">
                <a:solidFill>
                  <a:srgbClr val="FFFFFF"/>
                </a:solidFill>
              </a:rPr>
              <a:t> en </a:t>
            </a:r>
            <a:r>
              <a:rPr lang="nl-NL" sz="3600" b="1" dirty="0">
                <a:solidFill>
                  <a:srgbClr val="FFFFFF"/>
                </a:solidFill>
              </a:rPr>
              <a:t>neurotisch</a:t>
            </a:r>
            <a:r>
              <a:rPr lang="nl-NL" sz="3600" dirty="0">
                <a:solidFill>
                  <a:srgbClr val="FFFFFF"/>
                </a:solidFill>
              </a:rPr>
              <a:t> aangelegd en erg bezig </a:t>
            </a:r>
            <a:r>
              <a:rPr lang="nl-NL" sz="3600" dirty="0" smtClean="0">
                <a:solidFill>
                  <a:srgbClr val="FFFFFF"/>
                </a:solidFill>
              </a:rPr>
              <a:t>met </a:t>
            </a:r>
            <a:r>
              <a:rPr lang="nl-NL" sz="3600" dirty="0">
                <a:solidFill>
                  <a:srgbClr val="FFFFFF"/>
                </a:solidFill>
              </a:rPr>
              <a:t>de </a:t>
            </a:r>
            <a:r>
              <a:rPr lang="nl-NL" sz="3600" b="1" dirty="0">
                <a:solidFill>
                  <a:srgbClr val="FFFFFF"/>
                </a:solidFill>
              </a:rPr>
              <a:t>toekomst</a:t>
            </a:r>
            <a:r>
              <a:rPr lang="nl-NL" sz="3600" dirty="0">
                <a:solidFill>
                  <a:srgbClr val="FFFFFF"/>
                </a:solidFill>
              </a:rPr>
              <a:t>.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424" name="Google Shape;424;p2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585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4098" name="Picture 2" descr="Afbeeldingsresultaat voor 21th century skill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920" l="10600" r="81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67" r="18633" b="9600"/>
          <a:stretch/>
        </p:blipFill>
        <p:spPr bwMode="auto">
          <a:xfrm>
            <a:off x="5591175" y="418063"/>
            <a:ext cx="3256834" cy="277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22;p20"/>
          <p:cNvSpPr txBox="1">
            <a:spLocks/>
          </p:cNvSpPr>
          <p:nvPr/>
        </p:nvSpPr>
        <p:spPr>
          <a:xfrm>
            <a:off x="685800" y="1507150"/>
            <a:ext cx="6593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r>
              <a:rPr lang="nl-NL" sz="6000" smtClean="0">
                <a:solidFill>
                  <a:srgbClr val="FFB600"/>
                </a:solidFill>
              </a:rPr>
              <a:t>Vraag:</a:t>
            </a:r>
            <a:endParaRPr lang="nl-NL" sz="6000" dirty="0">
              <a:solidFill>
                <a:srgbClr val="FFB600"/>
              </a:solidFill>
            </a:endParaRPr>
          </a:p>
        </p:txBody>
      </p:sp>
      <p:sp>
        <p:nvSpPr>
          <p:cNvPr id="7" name="Google Shape;423;p20"/>
          <p:cNvSpPr txBox="1">
            <a:spLocks/>
          </p:cNvSpPr>
          <p:nvPr/>
        </p:nvSpPr>
        <p:spPr>
          <a:xfrm>
            <a:off x="685800" y="2401970"/>
            <a:ext cx="6593700" cy="17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○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3600" dirty="0" smtClean="0">
                <a:solidFill>
                  <a:srgbClr val="FFFFFF"/>
                </a:solidFill>
              </a:rPr>
              <a:t>Welke vaardigheden van de 21st </a:t>
            </a:r>
            <a:r>
              <a:rPr lang="nl-NL" sz="3600" dirty="0" err="1" smtClean="0">
                <a:solidFill>
                  <a:srgbClr val="FFFFFF"/>
                </a:solidFill>
              </a:rPr>
              <a:t>Century</a:t>
            </a:r>
            <a:r>
              <a:rPr lang="nl-NL" sz="3600" dirty="0" smtClean="0">
                <a:solidFill>
                  <a:srgbClr val="FFFFFF"/>
                </a:solidFill>
              </a:rPr>
              <a:t> Skills beheerst Generatie Z?</a:t>
            </a:r>
            <a:endParaRPr lang="nl-NL" sz="3600" dirty="0">
              <a:solidFill>
                <a:srgbClr val="FFFFFF"/>
              </a:solidFill>
            </a:endParaRPr>
          </a:p>
        </p:txBody>
      </p:sp>
      <p:pic>
        <p:nvPicPr>
          <p:cNvPr id="9" name="Picture 2" descr="Afbeeldingsresultaat voor 21th century skills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920" l="10600" r="81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67" r="18633" b="9600"/>
          <a:stretch/>
        </p:blipFill>
        <p:spPr bwMode="auto">
          <a:xfrm>
            <a:off x="5591175" y="418063"/>
            <a:ext cx="3256834" cy="277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fbeeldingsresultaat voor 21th century skill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920" l="10600" r="81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67" r="18633" b="9600"/>
          <a:stretch/>
        </p:blipFill>
        <p:spPr bwMode="auto">
          <a:xfrm>
            <a:off x="1714500" y="317720"/>
            <a:ext cx="5285659" cy="451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54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Feiten</a:t>
            </a:r>
            <a:endParaRPr/>
          </a:p>
        </p:txBody>
      </p:sp>
      <p:sp>
        <p:nvSpPr>
          <p:cNvPr id="430" name="Google Shape;430;p2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★"/>
            </a:pPr>
            <a:r>
              <a:rPr lang="en"/>
              <a:t>Geboren van 2000 - 2015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"/>
              <a:t>19,6% van de Nederlanders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"/>
              <a:t>24/7 informatie maatschappij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"/>
              <a:t>Netwerken zijn overal en altijd beschikbaar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"/>
              <a:t>Internet of things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"/>
              <a:t>Zappen en swipen door het leven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"/>
              <a:t>Gaming</a:t>
            </a:r>
            <a:endParaRPr/>
          </a:p>
        </p:txBody>
      </p:sp>
      <p:sp>
        <p:nvSpPr>
          <p:cNvPr id="431" name="Google Shape;431;p2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432" name="Google Shape;432;p21"/>
          <p:cNvSpPr txBox="1"/>
          <p:nvPr/>
        </p:nvSpPr>
        <p:spPr>
          <a:xfrm>
            <a:off x="5515750" y="4776925"/>
            <a:ext cx="21420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Ahlers, Boender, 2016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2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 staat Generatie Z te wachten?</a:t>
            </a:r>
            <a:endParaRPr/>
          </a:p>
        </p:txBody>
      </p:sp>
      <p:sp>
        <p:nvSpPr>
          <p:cNvPr id="438" name="Google Shape;438;p22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★"/>
            </a:pPr>
            <a:r>
              <a:rPr lang="en" dirty="0"/>
              <a:t>Robotisering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" dirty="0"/>
              <a:t>Westerse wereld vergrijst en </a:t>
            </a:r>
            <a:r>
              <a:rPr lang="en" dirty="0" smtClean="0"/>
              <a:t>ontgroening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" dirty="0"/>
              <a:t>Globalisatie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Wegvallen van landsgrenzen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Toename van nationalisme</a:t>
            </a:r>
            <a:endParaRPr sz="18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" dirty="0"/>
              <a:t>Nieuwe wereldleiders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" dirty="0"/>
              <a:t>Overvloed aan arbeidskrachten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" dirty="0"/>
              <a:t>Gebrek aan talent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" dirty="0"/>
              <a:t>Uitputting van natuurlijke bronnen</a:t>
            </a:r>
            <a:endParaRPr dirty="0"/>
          </a:p>
        </p:txBody>
      </p:sp>
      <p:sp>
        <p:nvSpPr>
          <p:cNvPr id="439" name="Google Shape;439;p2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440" name="Google Shape;440;p22"/>
          <p:cNvPicPr preferRelativeResize="0"/>
          <p:nvPr/>
        </p:nvPicPr>
        <p:blipFill rotWithShape="1">
          <a:blip r:embed="rId3">
            <a:alphaModFix/>
          </a:blip>
          <a:srcRect l="3823" r="3823"/>
          <a:stretch/>
        </p:blipFill>
        <p:spPr>
          <a:xfrm>
            <a:off x="1187375" y="3189875"/>
            <a:ext cx="1714500" cy="1648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41" name="Google Shape;441;p22"/>
          <p:cNvSpPr txBox="1"/>
          <p:nvPr/>
        </p:nvSpPr>
        <p:spPr>
          <a:xfrm>
            <a:off x="5515750" y="4776925"/>
            <a:ext cx="21420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Ahlers, Boender, 2016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3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Generatie Z in perspectief</a:t>
            </a:r>
            <a:endParaRPr sz="1800"/>
          </a:p>
        </p:txBody>
      </p:sp>
      <p:sp>
        <p:nvSpPr>
          <p:cNvPr id="447" name="Google Shape;447;p23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★"/>
            </a:pPr>
            <a:r>
              <a:rPr lang="en" sz="1800"/>
              <a:t>Protest generatie/ Baby Boomers (1941-1955)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 sz="1800"/>
              <a:t>Verloren generatie/ X (1956-1970)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 sz="1800"/>
              <a:t>Pragmatische generatie (1971-1985)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 sz="1800"/>
              <a:t>Grenzeloze generatie/ Y/ Millennials (1986-2000)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 sz="1800"/>
              <a:t>Generatie Z/ Digital Natives (2000 - ?)</a:t>
            </a:r>
            <a:endParaRPr sz="1800"/>
          </a:p>
        </p:txBody>
      </p:sp>
      <p:sp>
        <p:nvSpPr>
          <p:cNvPr id="448" name="Google Shape;448;p2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449" name="Google Shape;449;p23"/>
          <p:cNvPicPr preferRelativeResize="0"/>
          <p:nvPr/>
        </p:nvPicPr>
        <p:blipFill rotWithShape="1">
          <a:blip r:embed="rId3">
            <a:alphaModFix/>
          </a:blip>
          <a:srcRect t="3086" b="3095"/>
          <a:stretch/>
        </p:blipFill>
        <p:spPr>
          <a:xfrm>
            <a:off x="1187375" y="3189875"/>
            <a:ext cx="1714500" cy="1648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50" name="Google Shape;450;p23"/>
          <p:cNvSpPr txBox="1"/>
          <p:nvPr/>
        </p:nvSpPr>
        <p:spPr>
          <a:xfrm>
            <a:off x="5515750" y="4776925"/>
            <a:ext cx="21420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Ahlers, Boender, 2016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5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u="sng">
                <a:latin typeface="Roboto Slab"/>
                <a:ea typeface="Roboto Slab"/>
                <a:cs typeface="Roboto Slab"/>
                <a:sym typeface="Roboto Slab"/>
              </a:rPr>
              <a:t>NETWERKERS!</a:t>
            </a:r>
            <a:endParaRPr b="1" i="1" u="sng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65" name="Google Shape;465;p25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Ze zijn bij uitstek: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Persoons-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kenmerken Generatie Z</a:t>
            </a:r>
            <a:endParaRPr/>
          </a:p>
        </p:txBody>
      </p:sp>
      <p:sp>
        <p:nvSpPr>
          <p:cNvPr id="480" name="Google Shape;480;p27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Dit doen ze door: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★"/>
            </a:pPr>
            <a:r>
              <a:rPr lang="en" sz="1800"/>
              <a:t>(Ongevraagd) te zeggen wat ze vinden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 sz="1800"/>
              <a:t>De gezondste en dikste generatie ooit te zijn</a:t>
            </a:r>
            <a:endParaRPr sz="18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"/>
              <a:t>Online en offline als één wereld te zien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" sz="1800"/>
              <a:t>(Serious) Gaming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"/>
              <a:t>Content on demand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" sz="1800"/>
              <a:t>Clicks | Bricks</a:t>
            </a:r>
            <a:endParaRPr/>
          </a:p>
        </p:txBody>
      </p:sp>
      <p:sp>
        <p:nvSpPr>
          <p:cNvPr id="481" name="Google Shape;481;p2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482" name="Google Shape;482;p27"/>
          <p:cNvPicPr preferRelativeResize="0"/>
          <p:nvPr/>
        </p:nvPicPr>
        <p:blipFill rotWithShape="1">
          <a:blip r:embed="rId3">
            <a:alphaModFix/>
          </a:blip>
          <a:srcRect l="15561" r="15554"/>
          <a:stretch/>
        </p:blipFill>
        <p:spPr>
          <a:xfrm>
            <a:off x="1187375" y="3189875"/>
            <a:ext cx="1714500" cy="1648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83" name="Google Shape;483;p27"/>
          <p:cNvSpPr txBox="1"/>
          <p:nvPr/>
        </p:nvSpPr>
        <p:spPr>
          <a:xfrm>
            <a:off x="5515750" y="4776925"/>
            <a:ext cx="21420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Ahlers, Boender, 2016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8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Persoons-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kenmerken Generatie Z</a:t>
            </a:r>
            <a:endParaRPr/>
          </a:p>
        </p:txBody>
      </p:sp>
      <p:sp>
        <p:nvSpPr>
          <p:cNvPr id="489" name="Google Shape;489;p28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Dit zoeken ze bij anderen: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★"/>
            </a:pPr>
            <a:r>
              <a:rPr lang="en" sz="1800"/>
              <a:t>Netwerkers bij uitstek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 sz="1800"/>
              <a:t>Belevenis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 sz="1800"/>
              <a:t>Inspiratie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 sz="1800"/>
              <a:t>Status | Door dingen te beleven die anders zijn</a:t>
            </a:r>
            <a:endParaRPr sz="1800"/>
          </a:p>
        </p:txBody>
      </p:sp>
      <p:sp>
        <p:nvSpPr>
          <p:cNvPr id="490" name="Google Shape;490;p2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491" name="Google Shape;491;p28"/>
          <p:cNvSpPr txBox="1"/>
          <p:nvPr/>
        </p:nvSpPr>
        <p:spPr>
          <a:xfrm>
            <a:off x="5515750" y="4776925"/>
            <a:ext cx="21420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Ahlers, Boender, 2016</a:t>
            </a:r>
            <a:endParaRPr/>
          </a:p>
        </p:txBody>
      </p:sp>
      <p:pic>
        <p:nvPicPr>
          <p:cNvPr id="492" name="Google Shape;492;p28"/>
          <p:cNvPicPr preferRelativeResize="0"/>
          <p:nvPr/>
        </p:nvPicPr>
        <p:blipFill rotWithShape="1">
          <a:blip r:embed="rId3">
            <a:alphaModFix/>
          </a:blip>
          <a:srcRect l="15341" r="15334"/>
          <a:stretch/>
        </p:blipFill>
        <p:spPr>
          <a:xfrm>
            <a:off x="1187375" y="3189875"/>
            <a:ext cx="1714500" cy="1648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9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Persoons-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kenmerken Generatie Z</a:t>
            </a:r>
            <a:endParaRPr/>
          </a:p>
        </p:txBody>
      </p:sp>
      <p:sp>
        <p:nvSpPr>
          <p:cNvPr id="498" name="Google Shape;498;p29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Keerzijde: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★"/>
            </a:pPr>
            <a:r>
              <a:rPr lang="en" sz="1800"/>
              <a:t>Netwerkers kan gevaarlijke mensen bevatten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Catfish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Grooming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 sz="1800"/>
              <a:t>Alles is openbaar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 sz="1800"/>
              <a:t>Mening kun je overal posten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 sz="1800"/>
              <a:t>Cyberpesten</a:t>
            </a:r>
            <a:endParaRPr sz="1800"/>
          </a:p>
        </p:txBody>
      </p:sp>
      <p:sp>
        <p:nvSpPr>
          <p:cNvPr id="499" name="Google Shape;499;p29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500" name="Google Shape;500;p29"/>
          <p:cNvSpPr txBox="1"/>
          <p:nvPr/>
        </p:nvSpPr>
        <p:spPr>
          <a:xfrm>
            <a:off x="5515750" y="4776925"/>
            <a:ext cx="21420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Ahlers, Boender, 2016</a:t>
            </a:r>
            <a:endParaRPr/>
          </a:p>
        </p:txBody>
      </p:sp>
      <p:pic>
        <p:nvPicPr>
          <p:cNvPr id="501" name="Google Shape;501;p29"/>
          <p:cNvPicPr preferRelativeResize="0"/>
          <p:nvPr/>
        </p:nvPicPr>
        <p:blipFill rotWithShape="1">
          <a:blip r:embed="rId3">
            <a:alphaModFix/>
          </a:blip>
          <a:srcRect l="9827" r="9819"/>
          <a:stretch/>
        </p:blipFill>
        <p:spPr>
          <a:xfrm>
            <a:off x="1187375" y="3189875"/>
            <a:ext cx="1714500" cy="1648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Workshopdoel</a:t>
            </a:r>
            <a:endParaRPr/>
          </a:p>
        </p:txBody>
      </p:sp>
      <p:sp>
        <p:nvSpPr>
          <p:cNvPr id="395" name="Google Shape;395;p16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i="1"/>
              <a:t>“Aan het einde van de workshop, heeft de deelnemer inzicht in wat generatie Z inhoudt en kan benoemen hoe men dit inzicht kan toepassen op de huidige onderwijssituatie.”</a:t>
            </a:r>
            <a:endParaRPr i="1"/>
          </a:p>
        </p:txBody>
      </p:sp>
      <p:sp>
        <p:nvSpPr>
          <p:cNvPr id="396" name="Google Shape;396;p1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97" name="Google Shape;397;p16"/>
          <p:cNvPicPr preferRelativeResize="0"/>
          <p:nvPr/>
        </p:nvPicPr>
        <p:blipFill rotWithShape="1">
          <a:blip r:embed="rId3">
            <a:alphaModFix/>
          </a:blip>
          <a:srcRect l="16042" r="16036"/>
          <a:stretch/>
        </p:blipFill>
        <p:spPr>
          <a:xfrm>
            <a:off x="5125550" y="2565825"/>
            <a:ext cx="2321100" cy="2272800"/>
          </a:xfrm>
          <a:prstGeom prst="flowChartConnector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0"/>
          <p:cNvSpPr txBox="1">
            <a:spLocks noGrp="1"/>
          </p:cNvSpPr>
          <p:nvPr>
            <p:ph type="body" idx="1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 i="1">
                <a:latin typeface="Lato"/>
                <a:ea typeface="Lato"/>
                <a:cs typeface="Lato"/>
                <a:sym typeface="Lato"/>
              </a:rPr>
              <a:t>“Change will not come if we wait for some other person or some other time. We are the ones we’ve been waiting for. We are the change that we seek” - Barack Obama.</a:t>
            </a:r>
            <a:endParaRPr b="1"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7" name="Google Shape;507;p30"/>
          <p:cNvSpPr txBox="1">
            <a:spLocks noGrp="1"/>
          </p:cNvSpPr>
          <p:nvPr>
            <p:ph type="sldNum" idx="12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508" name="Google Shape;50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8213" y="430800"/>
            <a:ext cx="5827574" cy="3872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Maatschappelijke omarming Generatie Z</a:t>
            </a:r>
            <a:endParaRPr sz="1800"/>
          </a:p>
        </p:txBody>
      </p:sp>
      <p:sp>
        <p:nvSpPr>
          <p:cNvPr id="514" name="Google Shape;514;p3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i="1">
                <a:latin typeface="Lato"/>
                <a:ea typeface="Lato"/>
                <a:cs typeface="Lato"/>
                <a:sym typeface="Lato"/>
              </a:rPr>
              <a:t>“People will pay more to be entertained than educated”</a:t>
            </a:r>
            <a:endParaRPr b="1" i="1"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★"/>
            </a:pPr>
            <a:r>
              <a:rPr lang="en"/>
              <a:t>Netwerken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Zorg dat je interessant voor ze bent</a:t>
            </a:r>
            <a:endParaRPr sz="18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"/>
              <a:t>Ga in gesprek met wat ze willen, betrek ze bij het proces, luister naar hen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"/>
              <a:t>De omgeving dient inspirerend, uitdagend en een beleving te zijn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In gebouw en personen</a:t>
            </a:r>
            <a:endParaRPr sz="18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"/>
              <a:t>Serious gaming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"/>
              <a:t>Transparantie en echt</a:t>
            </a:r>
            <a:endParaRPr/>
          </a:p>
        </p:txBody>
      </p:sp>
      <p:sp>
        <p:nvSpPr>
          <p:cNvPr id="515" name="Google Shape;515;p3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516" name="Google Shape;516;p31"/>
          <p:cNvSpPr txBox="1"/>
          <p:nvPr/>
        </p:nvSpPr>
        <p:spPr>
          <a:xfrm>
            <a:off x="5515750" y="4776925"/>
            <a:ext cx="21420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Ahlers, Boender, 2016</a:t>
            </a:r>
            <a:endParaRPr/>
          </a:p>
        </p:txBody>
      </p:sp>
      <p:pic>
        <p:nvPicPr>
          <p:cNvPr id="517" name="Google Shape;517;p31"/>
          <p:cNvPicPr preferRelativeResize="0"/>
          <p:nvPr/>
        </p:nvPicPr>
        <p:blipFill rotWithShape="1">
          <a:blip r:embed="rId3">
            <a:alphaModFix/>
          </a:blip>
          <a:srcRect l="11004" r="11004"/>
          <a:stretch/>
        </p:blipFill>
        <p:spPr>
          <a:xfrm>
            <a:off x="1187375" y="3189875"/>
            <a:ext cx="1714500" cy="1648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2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dirty="0"/>
              <a:t>“I don’t love studying. I hate studying. I like learning. Learning is beautiful</a:t>
            </a:r>
            <a:r>
              <a:rPr lang="en" dirty="0" smtClean="0"/>
              <a:t>.”</a:t>
            </a:r>
            <a:endParaRPr dirty="0"/>
          </a:p>
        </p:txBody>
      </p:sp>
      <p:sp>
        <p:nvSpPr>
          <p:cNvPr id="523" name="Google Shape;523;p3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525" name="Google Shape;525;p32"/>
          <p:cNvSpPr txBox="1"/>
          <p:nvPr/>
        </p:nvSpPr>
        <p:spPr>
          <a:xfrm>
            <a:off x="5987950" y="4776925"/>
            <a:ext cx="16698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Natalie Portman</a:t>
            </a:r>
            <a:endParaRPr/>
          </a:p>
        </p:txBody>
      </p:sp>
      <p:pic>
        <p:nvPicPr>
          <p:cNvPr id="1028" name="Picture 4" descr="Gerelateerde afbeeld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99074" l="0" r="97917">
                        <a14:backgroundMark x1="28750" y1="57593" x2="28750" y2="57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865"/>
          <a:stretch/>
        </p:blipFill>
        <p:spPr bwMode="auto">
          <a:xfrm>
            <a:off x="5512484" y="2774462"/>
            <a:ext cx="3840000" cy="17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3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Toekomst van het onderwijs?</a:t>
            </a:r>
            <a:endParaRPr/>
          </a:p>
        </p:txBody>
      </p:sp>
      <p:sp>
        <p:nvSpPr>
          <p:cNvPr id="531" name="Google Shape;531;p33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Men heeft overal het gevoel dat het onderwijs niet meer past.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★"/>
            </a:pPr>
            <a:r>
              <a:rPr lang="en"/>
              <a:t>Leren moet vooral leuk zijn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"/>
              <a:t>Ieder kind heeft eigen talent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"/>
              <a:t>Aandacht voor digitale wereld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serious gaming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content is altijd beschikbaar</a:t>
            </a:r>
            <a:endParaRPr sz="18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"/>
              <a:t>Nadruk op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creativiteit, originaliteit en flexibiliteit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532" name="Google Shape;532;p3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533" name="Google Shape;533;p33"/>
          <p:cNvSpPr txBox="1"/>
          <p:nvPr/>
        </p:nvSpPr>
        <p:spPr>
          <a:xfrm>
            <a:off x="5515750" y="4776925"/>
            <a:ext cx="21420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Ahlers, Boender, 2016</a:t>
            </a:r>
            <a:endParaRPr/>
          </a:p>
        </p:txBody>
      </p:sp>
      <p:pic>
        <p:nvPicPr>
          <p:cNvPr id="534" name="Google Shape;534;p33"/>
          <p:cNvPicPr preferRelativeResize="0"/>
          <p:nvPr/>
        </p:nvPicPr>
        <p:blipFill rotWithShape="1">
          <a:blip r:embed="rId3">
            <a:alphaModFix/>
          </a:blip>
          <a:srcRect l="24897" r="24897"/>
          <a:stretch/>
        </p:blipFill>
        <p:spPr>
          <a:xfrm>
            <a:off x="1187375" y="3189875"/>
            <a:ext cx="1714500" cy="1648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4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Toekomst van het onderwijs?</a:t>
            </a:r>
            <a:endParaRPr/>
          </a:p>
        </p:txBody>
      </p:sp>
      <p:sp>
        <p:nvSpPr>
          <p:cNvPr id="540" name="Google Shape;540;p34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Generatie Z realiseert zich dat er meer te leren valt, dan dat er geleerd kan worden.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★"/>
            </a:pPr>
            <a:r>
              <a:rPr lang="en"/>
              <a:t>Leren</a:t>
            </a:r>
            <a:endParaRPr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vaardig, waardig en aardig</a:t>
            </a:r>
            <a:endParaRPr sz="1800"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"/>
              <a:t>Groei naar</a:t>
            </a:r>
            <a:endParaRPr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zelfstandigheid en flexibiliteit</a:t>
            </a:r>
            <a:endParaRPr sz="1800"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"/>
              <a:t>Persoonsvorming</a:t>
            </a:r>
            <a:endParaRPr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"/>
              <a:t>Nodes</a:t>
            </a:r>
            <a:endParaRPr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leren verbanden en netwerken te zien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541" name="Google Shape;541;p3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542" name="Google Shape;542;p34"/>
          <p:cNvSpPr txBox="1"/>
          <p:nvPr/>
        </p:nvSpPr>
        <p:spPr>
          <a:xfrm>
            <a:off x="5515750" y="4776925"/>
            <a:ext cx="21420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Ahlers, Boender, 2016</a:t>
            </a:r>
            <a:endParaRPr/>
          </a:p>
        </p:txBody>
      </p:sp>
      <p:pic>
        <p:nvPicPr>
          <p:cNvPr id="543" name="Google Shape;543;p34"/>
          <p:cNvPicPr preferRelativeResize="0"/>
          <p:nvPr/>
        </p:nvPicPr>
        <p:blipFill rotWithShape="1">
          <a:blip r:embed="rId3">
            <a:alphaModFix/>
          </a:blip>
          <a:srcRect t="1913" b="1913"/>
          <a:stretch/>
        </p:blipFill>
        <p:spPr>
          <a:xfrm>
            <a:off x="1187375" y="3189875"/>
            <a:ext cx="1714500" cy="1648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0"/>
          <p:cNvSpPr txBox="1">
            <a:spLocks noGrp="1"/>
          </p:cNvSpPr>
          <p:nvPr>
            <p:ph type="sldNum" idx="12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pic>
        <p:nvPicPr>
          <p:cNvPr id="10" name="cQ54GDm1eL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53042" y="733425"/>
            <a:ext cx="69088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8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0"/>
          <p:cNvSpPr txBox="1">
            <a:spLocks noGrp="1"/>
          </p:cNvSpPr>
          <p:nvPr>
            <p:ph type="ctrTitle" idx="4294967295"/>
          </p:nvPr>
        </p:nvSpPr>
        <p:spPr>
          <a:xfrm>
            <a:off x="685800" y="1078525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rgbClr val="FFB600"/>
                </a:solidFill>
              </a:rPr>
              <a:t>Vraag:</a:t>
            </a:r>
            <a:endParaRPr sz="6000" dirty="0">
              <a:solidFill>
                <a:srgbClr val="FFB600"/>
              </a:solidFill>
            </a:endParaRPr>
          </a:p>
        </p:txBody>
      </p:sp>
      <p:sp>
        <p:nvSpPr>
          <p:cNvPr id="423" name="Google Shape;423;p20"/>
          <p:cNvSpPr txBox="1">
            <a:spLocks noGrp="1"/>
          </p:cNvSpPr>
          <p:nvPr>
            <p:ph type="subTitle" idx="4294967295"/>
          </p:nvPr>
        </p:nvSpPr>
        <p:spPr>
          <a:xfrm>
            <a:off x="685800" y="1973345"/>
            <a:ext cx="7810500" cy="17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nl-NL" sz="3600" dirty="0" smtClean="0">
                <a:solidFill>
                  <a:srgbClr val="FFFFFF"/>
                </a:solidFill>
              </a:rPr>
              <a:t>Hoe kritisch zijn jullie op nieuws?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424" name="Google Shape;424;p2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998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4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Fake of niet fake? </a:t>
            </a:r>
            <a:endParaRPr dirty="0"/>
          </a:p>
        </p:txBody>
      </p:sp>
      <p:sp>
        <p:nvSpPr>
          <p:cNvPr id="541" name="Google Shape;541;p3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542" name="Google Shape;542;p34"/>
          <p:cNvSpPr txBox="1"/>
          <p:nvPr/>
        </p:nvSpPr>
        <p:spPr>
          <a:xfrm>
            <a:off x="5515750" y="4776925"/>
            <a:ext cx="21420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Ahlers, Boender, 2016</a:t>
            </a:r>
            <a:endParaRPr/>
          </a:p>
        </p:txBody>
      </p:sp>
      <p:pic>
        <p:nvPicPr>
          <p:cNvPr id="6146" name="Picture 2" descr="Afbeeldingsresultaat voor fake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4" y="559475"/>
            <a:ext cx="3070225" cy="408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56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Maakt tweetallen</a:t>
            </a:r>
          </a:p>
          <a:p>
            <a:r>
              <a:rPr lang="nl-NL" dirty="0" smtClean="0"/>
              <a:t>Je krijgt een envelop met ‘fake’ of ‘niet fake’</a:t>
            </a:r>
          </a:p>
          <a:p>
            <a:r>
              <a:rPr lang="nl-NL" dirty="0" smtClean="0"/>
              <a:t>Ga op zoek naar een (nieuws)bericht in jullie categorie </a:t>
            </a:r>
          </a:p>
          <a:p>
            <a:r>
              <a:rPr lang="nl-NL" dirty="0" smtClean="0"/>
              <a:t>+/- 15 minuten zoeken en voorbereiden</a:t>
            </a:r>
          </a:p>
          <a:p>
            <a:r>
              <a:rPr lang="nl-NL" dirty="0" smtClean="0"/>
              <a:t>Presenteer het bericht alsof het waar is</a:t>
            </a:r>
          </a:p>
          <a:p>
            <a:r>
              <a:rPr lang="nl-NL" dirty="0" smtClean="0"/>
              <a:t>De groep mag raden: fake of niet fake?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858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Digital </a:t>
            </a:r>
            <a:r>
              <a:rPr lang="nl-NL" dirty="0" err="1" smtClean="0"/>
              <a:t>natives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 </a:t>
            </a:r>
            <a:r>
              <a:rPr lang="nl-NL" dirty="0" smtClean="0"/>
              <a:t>‘Digital </a:t>
            </a:r>
            <a:r>
              <a:rPr lang="nl-NL" dirty="0" err="1" smtClean="0"/>
              <a:t>natives</a:t>
            </a:r>
            <a:r>
              <a:rPr lang="nl-NL" dirty="0" smtClean="0"/>
              <a:t>’, </a:t>
            </a:r>
            <a:r>
              <a:rPr lang="nl-NL" dirty="0"/>
              <a:t>een groep die een gezamenlijke digitale taal spreekt. Ze kennen geen wereld zonder computers, videospellen en internet</a:t>
            </a:r>
            <a:r>
              <a:rPr lang="nl-NL" dirty="0" smtClean="0"/>
              <a:t>.</a:t>
            </a:r>
          </a:p>
          <a:p>
            <a:endParaRPr lang="nl-NL" dirty="0" smtClean="0"/>
          </a:p>
          <a:p>
            <a:r>
              <a:rPr lang="nl-NL" dirty="0" smtClean="0"/>
              <a:t>Hoe digitaal vaardig vinden jullie jezelf?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29</a:t>
            </a:fld>
            <a:endParaRPr lang="nl-NL"/>
          </a:p>
        </p:txBody>
      </p:sp>
      <p:pic>
        <p:nvPicPr>
          <p:cNvPr id="6" name="Google Shape;458;p24"/>
          <p:cNvPicPr preferRelativeResize="0"/>
          <p:nvPr/>
        </p:nvPicPr>
        <p:blipFill rotWithShape="1">
          <a:blip r:embed="rId2">
            <a:alphaModFix/>
          </a:blip>
          <a:srcRect t="1913" b="1913"/>
          <a:stretch/>
        </p:blipFill>
        <p:spPr>
          <a:xfrm>
            <a:off x="1187375" y="3189875"/>
            <a:ext cx="1714500" cy="16488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627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050" name="Picture 2" descr="Afbeeldingsresultaat voor digital nati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873" y="1019175"/>
            <a:ext cx="6268251" cy="391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4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Persoons-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kenmerken Generatie Z</a:t>
            </a:r>
            <a:endParaRPr/>
          </a:p>
        </p:txBody>
      </p:sp>
      <p:sp>
        <p:nvSpPr>
          <p:cNvPr id="456" name="Google Shape;456;p24"/>
          <p:cNvSpPr txBox="1">
            <a:spLocks noGrp="1"/>
          </p:cNvSpPr>
          <p:nvPr>
            <p:ph type="body" idx="1"/>
          </p:nvPr>
        </p:nvSpPr>
        <p:spPr>
          <a:xfrm>
            <a:off x="2901875" y="811675"/>
            <a:ext cx="5292300" cy="34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>
                <a:latin typeface="Lato"/>
                <a:ea typeface="Lato"/>
                <a:cs typeface="Lato"/>
                <a:sym typeface="Lato"/>
              </a:rPr>
              <a:t>Eigenschappen</a:t>
            </a:r>
            <a:r>
              <a:rPr lang="en" sz="1800" b="1" dirty="0" smtClean="0">
                <a:latin typeface="Lato"/>
                <a:ea typeface="Lato"/>
                <a:cs typeface="Lato"/>
                <a:sym typeface="Lato"/>
              </a:rPr>
              <a:t>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b="1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 sz="1800" dirty="0" smtClean="0"/>
              <a:t>Zelfbewust </a:t>
            </a:r>
            <a:r>
              <a:rPr lang="en" sz="1800" dirty="0"/>
              <a:t>| Overschatting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 sz="1800" dirty="0"/>
              <a:t>Probleemoplossend | Versimpeling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 sz="1800" dirty="0"/>
              <a:t>Multitasking | Korte spanningsboog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 sz="1800" dirty="0"/>
              <a:t>Privacy </a:t>
            </a:r>
            <a:r>
              <a:rPr lang="nl-NL" sz="1800" dirty="0" smtClean="0"/>
              <a:t>| </a:t>
            </a:r>
            <a:r>
              <a:rPr lang="en" sz="1800" dirty="0" smtClean="0"/>
              <a:t>Transparantie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 sz="1800" dirty="0" smtClean="0"/>
              <a:t>Omgevingsbewust | 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 sz="1800" dirty="0"/>
              <a:t>Zoekt balans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 sz="1800" dirty="0"/>
              <a:t>Status krijgt nieuwe dimensie</a:t>
            </a:r>
            <a:endParaRPr sz="1800" dirty="0"/>
          </a:p>
        </p:txBody>
      </p:sp>
      <p:sp>
        <p:nvSpPr>
          <p:cNvPr id="457" name="Google Shape;457;p2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459" name="Google Shape;459;p24"/>
          <p:cNvSpPr txBox="1"/>
          <p:nvPr/>
        </p:nvSpPr>
        <p:spPr>
          <a:xfrm>
            <a:off x="5515750" y="4776925"/>
            <a:ext cx="21420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Ahlers, Boender, 2016</a:t>
            </a:r>
            <a:endParaRPr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873" l="2695" r="898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5075" y="2971799"/>
            <a:ext cx="1966145" cy="186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5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4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Persoons-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kenmerken Generatie Z</a:t>
            </a:r>
            <a:endParaRPr/>
          </a:p>
        </p:txBody>
      </p:sp>
      <p:sp>
        <p:nvSpPr>
          <p:cNvPr id="457" name="Google Shape;457;p2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/>
          <a:srcRect l="6360" t="62454" b="9707"/>
          <a:stretch/>
        </p:blipFill>
        <p:spPr>
          <a:xfrm>
            <a:off x="3181221" y="1443232"/>
            <a:ext cx="4781680" cy="622933"/>
          </a:xfrm>
          <a:prstGeom prst="rect">
            <a:avLst/>
          </a:prstGeom>
        </p:spPr>
      </p:pic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181220" y="722972"/>
            <a:ext cx="4554151" cy="491037"/>
          </a:xfrm>
        </p:spPr>
        <p:txBody>
          <a:bodyPr/>
          <a:lstStyle/>
          <a:p>
            <a:pPr marL="101600" indent="0">
              <a:buNone/>
            </a:pPr>
            <a:r>
              <a:rPr lang="nl-NL" sz="3600" dirty="0">
                <a:solidFill>
                  <a:srgbClr val="FFB600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#Goals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873" l="2695" r="898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5075" y="2971799"/>
            <a:ext cx="1966145" cy="186018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1220" y="3088502"/>
            <a:ext cx="3818965" cy="717030"/>
          </a:xfrm>
          <a:prstGeom prst="rect">
            <a:avLst/>
          </a:prstGeom>
        </p:spPr>
      </p:pic>
      <p:sp>
        <p:nvSpPr>
          <p:cNvPr id="13" name="Tijdelijke aanduiding voor tekst 2"/>
          <p:cNvSpPr txBox="1">
            <a:spLocks/>
          </p:cNvSpPr>
          <p:nvPr/>
        </p:nvSpPr>
        <p:spPr>
          <a:xfrm>
            <a:off x="3034078" y="2416366"/>
            <a:ext cx="5292300" cy="574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○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01600" indent="0">
              <a:buFont typeface="Lato Light"/>
              <a:buNone/>
            </a:pPr>
            <a:r>
              <a:rPr lang="nl-NL" sz="3600" dirty="0" smtClean="0">
                <a:solidFill>
                  <a:srgbClr val="FFB600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#Job</a:t>
            </a:r>
            <a:endParaRPr lang="nl-NL" sz="3600" dirty="0">
              <a:solidFill>
                <a:srgbClr val="FFB600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</p:spTree>
    <p:extLst>
      <p:ext uri="{BB962C8B-B14F-4D97-AF65-F5344CB8AC3E}">
        <p14:creationId xmlns:p14="http://schemas.microsoft.com/office/powerpoint/2010/main" val="386977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0"/>
          <p:cNvSpPr txBox="1">
            <a:spLocks noGrp="1"/>
          </p:cNvSpPr>
          <p:nvPr>
            <p:ph type="ctrTitle" idx="4294967295"/>
          </p:nvPr>
        </p:nvSpPr>
        <p:spPr>
          <a:xfrm>
            <a:off x="685800" y="1078525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rgbClr val="FFB600"/>
                </a:solidFill>
              </a:rPr>
              <a:t>Vraag:</a:t>
            </a:r>
            <a:endParaRPr sz="6000" dirty="0">
              <a:solidFill>
                <a:srgbClr val="FFB600"/>
              </a:solidFill>
            </a:endParaRPr>
          </a:p>
        </p:txBody>
      </p:sp>
      <p:sp>
        <p:nvSpPr>
          <p:cNvPr id="423" name="Google Shape;423;p20"/>
          <p:cNvSpPr txBox="1">
            <a:spLocks noGrp="1"/>
          </p:cNvSpPr>
          <p:nvPr>
            <p:ph type="subTitle" idx="4294967295"/>
          </p:nvPr>
        </p:nvSpPr>
        <p:spPr>
          <a:xfrm>
            <a:off x="685800" y="1973345"/>
            <a:ext cx="7810500" cy="17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nl-NL" sz="3600" dirty="0" smtClean="0">
                <a:solidFill>
                  <a:srgbClr val="FFFFFF"/>
                </a:solidFill>
              </a:rPr>
              <a:t>Wie kijkt er wel eens online filmpjes?</a:t>
            </a:r>
          </a:p>
          <a:p>
            <a:pPr marL="0" lvl="0" indent="0"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nl-NL" sz="3600" dirty="0" smtClean="0">
                <a:solidFill>
                  <a:srgbClr val="FFFFFF"/>
                </a:solidFill>
              </a:rPr>
              <a:t>Wie maakt er wel eens filmpjes? 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424" name="Google Shape;424;p2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401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0"/>
          <p:cNvSpPr txBox="1">
            <a:spLocks noGrp="1"/>
          </p:cNvSpPr>
          <p:nvPr>
            <p:ph type="ctrTitle" idx="4294967295"/>
          </p:nvPr>
        </p:nvSpPr>
        <p:spPr>
          <a:xfrm>
            <a:off x="685800" y="1078525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rgbClr val="FFB600"/>
                </a:solidFill>
              </a:rPr>
              <a:t>Vraag:</a:t>
            </a:r>
            <a:endParaRPr sz="6000" dirty="0">
              <a:solidFill>
                <a:srgbClr val="FFB600"/>
              </a:solidFill>
            </a:endParaRPr>
          </a:p>
        </p:txBody>
      </p:sp>
      <p:sp>
        <p:nvSpPr>
          <p:cNvPr id="423" name="Google Shape;423;p20"/>
          <p:cNvSpPr txBox="1">
            <a:spLocks noGrp="1"/>
          </p:cNvSpPr>
          <p:nvPr>
            <p:ph type="subTitle" idx="4294967295"/>
          </p:nvPr>
        </p:nvSpPr>
        <p:spPr>
          <a:xfrm>
            <a:off x="685800" y="1973345"/>
            <a:ext cx="7810500" cy="17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nl-NL" sz="3600" dirty="0" smtClean="0">
                <a:solidFill>
                  <a:srgbClr val="FFFFFF"/>
                </a:solidFill>
              </a:rPr>
              <a:t>Wie kijkt er wel eens naar een vlog? </a:t>
            </a:r>
          </a:p>
          <a:p>
            <a:pPr marL="0" lvl="0" indent="0"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nl-NL" sz="3600" dirty="0" smtClean="0">
                <a:solidFill>
                  <a:srgbClr val="FFFFFF"/>
                </a:solidFill>
              </a:rPr>
              <a:t>Wie maakt wel eens een vlog?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424" name="Google Shape;424;p2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097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0"/>
          <p:cNvSpPr txBox="1">
            <a:spLocks noGrp="1"/>
          </p:cNvSpPr>
          <p:nvPr>
            <p:ph type="ctrTitle" idx="4294967295"/>
          </p:nvPr>
        </p:nvSpPr>
        <p:spPr>
          <a:xfrm>
            <a:off x="685800" y="1078525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rgbClr val="FFB600"/>
                </a:solidFill>
              </a:rPr>
              <a:t>Vraag:</a:t>
            </a:r>
            <a:endParaRPr sz="6000" dirty="0">
              <a:solidFill>
                <a:srgbClr val="FFB600"/>
              </a:solidFill>
            </a:endParaRPr>
          </a:p>
        </p:txBody>
      </p:sp>
      <p:sp>
        <p:nvSpPr>
          <p:cNvPr id="423" name="Google Shape;423;p20"/>
          <p:cNvSpPr txBox="1">
            <a:spLocks noGrp="1"/>
          </p:cNvSpPr>
          <p:nvPr>
            <p:ph type="subTitle" idx="4294967295"/>
          </p:nvPr>
        </p:nvSpPr>
        <p:spPr>
          <a:xfrm>
            <a:off x="685800" y="1973345"/>
            <a:ext cx="7810500" cy="17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nl-NL" sz="3600" dirty="0" smtClean="0">
                <a:solidFill>
                  <a:srgbClr val="FFFFFF"/>
                </a:solidFill>
              </a:rPr>
              <a:t>Wie luistert online naar muziek? </a:t>
            </a:r>
          </a:p>
          <a:p>
            <a:pPr marL="0" lvl="0" indent="0"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nl-NL" sz="3600" dirty="0" smtClean="0">
                <a:solidFill>
                  <a:srgbClr val="FFFFFF"/>
                </a:solidFill>
              </a:rPr>
              <a:t>Wie maakt online muziek? 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424" name="Google Shape;424;p2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870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0"/>
          <p:cNvSpPr txBox="1">
            <a:spLocks noGrp="1"/>
          </p:cNvSpPr>
          <p:nvPr>
            <p:ph type="ctrTitle" idx="4294967295"/>
          </p:nvPr>
        </p:nvSpPr>
        <p:spPr>
          <a:xfrm>
            <a:off x="685800" y="1078525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rgbClr val="FFB600"/>
                </a:solidFill>
              </a:rPr>
              <a:t>Vraag:</a:t>
            </a:r>
            <a:endParaRPr sz="6000" dirty="0">
              <a:solidFill>
                <a:srgbClr val="FFB600"/>
              </a:solidFill>
            </a:endParaRPr>
          </a:p>
        </p:txBody>
      </p:sp>
      <p:sp>
        <p:nvSpPr>
          <p:cNvPr id="423" name="Google Shape;423;p20"/>
          <p:cNvSpPr txBox="1">
            <a:spLocks noGrp="1"/>
          </p:cNvSpPr>
          <p:nvPr>
            <p:ph type="subTitle" idx="4294967295"/>
          </p:nvPr>
        </p:nvSpPr>
        <p:spPr>
          <a:xfrm>
            <a:off x="685800" y="1973345"/>
            <a:ext cx="7810500" cy="17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nl-NL" sz="3600" dirty="0" smtClean="0">
                <a:solidFill>
                  <a:srgbClr val="FFFFFF"/>
                </a:solidFill>
              </a:rPr>
              <a:t>Wie speelt er wel eens games? </a:t>
            </a:r>
          </a:p>
          <a:p>
            <a:pPr marL="0" lvl="0" indent="0"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nl-NL" sz="3600" dirty="0" smtClean="0">
                <a:solidFill>
                  <a:srgbClr val="FFFFFF"/>
                </a:solidFill>
              </a:rPr>
              <a:t>Wie maakt er wel eens een game? 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424" name="Google Shape;424;p2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171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0"/>
          <p:cNvSpPr txBox="1">
            <a:spLocks noGrp="1"/>
          </p:cNvSpPr>
          <p:nvPr>
            <p:ph type="ctrTitle" idx="4294967295"/>
          </p:nvPr>
        </p:nvSpPr>
        <p:spPr>
          <a:xfrm>
            <a:off x="685800" y="1078525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rgbClr val="FFB600"/>
                </a:solidFill>
              </a:rPr>
              <a:t>Vraag:</a:t>
            </a:r>
            <a:endParaRPr sz="6000" dirty="0">
              <a:solidFill>
                <a:srgbClr val="FFB600"/>
              </a:solidFill>
            </a:endParaRPr>
          </a:p>
        </p:txBody>
      </p:sp>
      <p:sp>
        <p:nvSpPr>
          <p:cNvPr id="423" name="Google Shape;423;p20"/>
          <p:cNvSpPr txBox="1">
            <a:spLocks noGrp="1"/>
          </p:cNvSpPr>
          <p:nvPr>
            <p:ph type="subTitle" idx="4294967295"/>
          </p:nvPr>
        </p:nvSpPr>
        <p:spPr>
          <a:xfrm>
            <a:off x="685800" y="1973345"/>
            <a:ext cx="7810500" cy="17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nl-NL" sz="3600" dirty="0" smtClean="0">
                <a:solidFill>
                  <a:srgbClr val="FFFFFF"/>
                </a:solidFill>
              </a:rPr>
              <a:t>Wie bezoekt websites? </a:t>
            </a:r>
          </a:p>
          <a:p>
            <a:pPr marL="0" lvl="0" indent="0"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nl-NL" sz="3600" dirty="0" smtClean="0">
                <a:solidFill>
                  <a:srgbClr val="FFFFFF"/>
                </a:solidFill>
              </a:rPr>
              <a:t>Wie maakt er wel eens een website?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424" name="Google Shape;424;p2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722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0"/>
          <p:cNvSpPr txBox="1">
            <a:spLocks noGrp="1"/>
          </p:cNvSpPr>
          <p:nvPr>
            <p:ph type="ctrTitle" idx="4294967295"/>
          </p:nvPr>
        </p:nvSpPr>
        <p:spPr>
          <a:xfrm>
            <a:off x="685800" y="1078525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rgbClr val="FFB600"/>
                </a:solidFill>
              </a:rPr>
              <a:t>Stelling:</a:t>
            </a:r>
            <a:endParaRPr sz="6000" dirty="0">
              <a:solidFill>
                <a:srgbClr val="FFB600"/>
              </a:solidFill>
            </a:endParaRPr>
          </a:p>
        </p:txBody>
      </p:sp>
      <p:sp>
        <p:nvSpPr>
          <p:cNvPr id="423" name="Google Shape;423;p20"/>
          <p:cNvSpPr txBox="1">
            <a:spLocks noGrp="1"/>
          </p:cNvSpPr>
          <p:nvPr>
            <p:ph type="subTitle" idx="4294967295"/>
          </p:nvPr>
        </p:nvSpPr>
        <p:spPr>
          <a:xfrm>
            <a:off x="685800" y="1973345"/>
            <a:ext cx="7810500" cy="17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nl-NL" sz="3600" dirty="0" smtClean="0">
                <a:solidFill>
                  <a:srgbClr val="FFFFFF"/>
                </a:solidFill>
              </a:rPr>
              <a:t>Jullie kunnen vooral digitaal consumeren maar niet creëren.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424" name="Google Shape;424;p2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319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6"/>
          <p:cNvSpPr txBox="1">
            <a:spLocks noGrp="1"/>
          </p:cNvSpPr>
          <p:nvPr>
            <p:ph type="ctrTitle" idx="4294967295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B600"/>
                </a:solidFill>
              </a:rPr>
              <a:t>Bouwen aan een sterke toekomst:</a:t>
            </a:r>
            <a:endParaRPr sz="6000">
              <a:solidFill>
                <a:srgbClr val="FFB600"/>
              </a:solidFill>
            </a:endParaRPr>
          </a:p>
        </p:txBody>
      </p:sp>
      <p:sp>
        <p:nvSpPr>
          <p:cNvPr id="558" name="Google Shape;558;p36"/>
          <p:cNvSpPr txBox="1">
            <a:spLocks noGrp="1"/>
          </p:cNvSpPr>
          <p:nvPr>
            <p:ph type="subTitle" idx="4294967295"/>
          </p:nvPr>
        </p:nvSpPr>
        <p:spPr>
          <a:xfrm>
            <a:off x="685800" y="3203173"/>
            <a:ext cx="6593700" cy="9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FFFFFF"/>
                </a:solidFill>
              </a:rPr>
              <a:t>Wat wordt jouw bijdrage hieraan?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559" name="Google Shape;559;p3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11212" y="1420350"/>
            <a:ext cx="3521475" cy="1159800"/>
          </a:xfrm>
        </p:spPr>
        <p:txBody>
          <a:bodyPr/>
          <a:lstStyle/>
          <a:p>
            <a:r>
              <a:rPr lang="nl-NL" dirty="0" smtClean="0"/>
              <a:t>Maatschappelijke Stage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699" y="2580150"/>
            <a:ext cx="1460500" cy="146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8"/>
          <p:cNvSpPr txBox="1">
            <a:spLocks noGrp="1"/>
          </p:cNvSpPr>
          <p:nvPr>
            <p:ph type="ctrTitle" idx="4294967295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rgbClr val="FFB600"/>
                </a:solidFill>
              </a:rPr>
              <a:t>Vraag:</a:t>
            </a:r>
            <a:endParaRPr sz="6000" dirty="0">
              <a:solidFill>
                <a:srgbClr val="FFB600"/>
              </a:solidFill>
            </a:endParaRPr>
          </a:p>
        </p:txBody>
      </p:sp>
      <p:sp>
        <p:nvSpPr>
          <p:cNvPr id="409" name="Google Shape;409;p18"/>
          <p:cNvSpPr txBox="1">
            <a:spLocks noGrp="1"/>
          </p:cNvSpPr>
          <p:nvPr>
            <p:ph type="subTitle" idx="4294967295"/>
          </p:nvPr>
        </p:nvSpPr>
        <p:spPr>
          <a:xfrm>
            <a:off x="685800" y="2401970"/>
            <a:ext cx="6593700" cy="17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3600" dirty="0" smtClean="0">
                <a:solidFill>
                  <a:srgbClr val="FFFFFF"/>
                </a:solidFill>
              </a:rPr>
              <a:t>Wat kom je over mij te weten als je op mijn naam </a:t>
            </a:r>
            <a:r>
              <a:rPr lang="nl-NL" sz="3600" dirty="0" smtClean="0">
                <a:solidFill>
                  <a:srgbClr val="FFFFFF"/>
                </a:solidFill>
              </a:rPr>
              <a:t>googlet?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410" name="Google Shape;410;p1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3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6"/>
          <p:cNvSpPr txBox="1">
            <a:spLocks noGrp="1"/>
          </p:cNvSpPr>
          <p:nvPr>
            <p:ph type="ctrTitle" idx="4294967295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rgbClr val="FFB600"/>
                </a:solidFill>
              </a:rPr>
              <a:t>Waarom?</a:t>
            </a:r>
            <a:endParaRPr sz="6000" dirty="0">
              <a:solidFill>
                <a:srgbClr val="FFB600"/>
              </a:solidFill>
            </a:endParaRPr>
          </a:p>
        </p:txBody>
      </p:sp>
      <p:sp>
        <p:nvSpPr>
          <p:cNvPr id="558" name="Google Shape;558;p36"/>
          <p:cNvSpPr txBox="1">
            <a:spLocks noGrp="1"/>
          </p:cNvSpPr>
          <p:nvPr>
            <p:ph type="subTitle" idx="4294967295"/>
          </p:nvPr>
        </p:nvSpPr>
        <p:spPr>
          <a:xfrm>
            <a:off x="685800" y="2532613"/>
            <a:ext cx="7749540" cy="9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nl-NL" sz="2800" dirty="0" smtClean="0">
                <a:solidFill>
                  <a:srgbClr val="FFFFFF"/>
                </a:solidFill>
              </a:rPr>
              <a:t>Inspraak, invloed en </a:t>
            </a:r>
            <a:r>
              <a:rPr lang="nl-NL" sz="2800" dirty="0">
                <a:solidFill>
                  <a:srgbClr val="FFFFFF"/>
                </a:solidFill>
              </a:rPr>
              <a:t>de mogelijkheid </a:t>
            </a:r>
            <a:r>
              <a:rPr lang="nl-NL" sz="2800" dirty="0" smtClean="0">
                <a:solidFill>
                  <a:srgbClr val="FFFFFF"/>
                </a:solidFill>
              </a:rPr>
              <a:t>tot initiatief</a:t>
            </a:r>
            <a:endParaRPr sz="2800" dirty="0">
              <a:solidFill>
                <a:srgbClr val="FFFFFF"/>
              </a:solidFill>
            </a:endParaRPr>
          </a:p>
        </p:txBody>
      </p:sp>
      <p:sp>
        <p:nvSpPr>
          <p:cNvPr id="559" name="Google Shape;559;p3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828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6"/>
          <p:cNvSpPr txBox="1">
            <a:spLocks noGrp="1"/>
          </p:cNvSpPr>
          <p:nvPr>
            <p:ph type="ctrTitle" idx="4294967295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rgbClr val="FFB600"/>
                </a:solidFill>
              </a:rPr>
              <a:t>Waar?</a:t>
            </a:r>
            <a:endParaRPr sz="6000" dirty="0">
              <a:solidFill>
                <a:srgbClr val="FFB600"/>
              </a:solidFill>
            </a:endParaRPr>
          </a:p>
        </p:txBody>
      </p:sp>
      <p:sp>
        <p:nvSpPr>
          <p:cNvPr id="559" name="Google Shape;559;p3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00" y="933583"/>
            <a:ext cx="4815840" cy="335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3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6"/>
          <p:cNvSpPr txBox="1">
            <a:spLocks noGrp="1"/>
          </p:cNvSpPr>
          <p:nvPr>
            <p:ph type="ctrTitle" idx="4294967295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rgbClr val="FFB600"/>
                </a:solidFill>
              </a:rPr>
              <a:t>Waar?</a:t>
            </a:r>
            <a:endParaRPr sz="6000" dirty="0">
              <a:solidFill>
                <a:srgbClr val="FFB600"/>
              </a:solidFill>
            </a:endParaRPr>
          </a:p>
        </p:txBody>
      </p:sp>
      <p:sp>
        <p:nvSpPr>
          <p:cNvPr id="559" name="Google Shape;559;p3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  <p:pic>
        <p:nvPicPr>
          <p:cNvPr id="2050" name="Picture 2" descr="Afbeeldingsresultaat voor r new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968" l="0" r="100000">
                        <a14:foregroundMark x1="15636" y1="39482" x2="15636" y2="39482"/>
                        <a14:foregroundMark x1="21091" y1="41100" x2="21091" y2="41100"/>
                        <a14:foregroundMark x1="60364" y1="64401" x2="60364" y2="64401"/>
                        <a14:foregroundMark x1="82000" y1="22654" x2="82000" y2="22654"/>
                        <a14:foregroundMark x1="35455" y1="46926" x2="35455" y2="46926"/>
                        <a14:foregroundMark x1="50727" y1="48544" x2="50727" y2="48544"/>
                        <a14:foregroundMark x1="63818" y1="36893" x2="63818" y2="36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032" y="716281"/>
            <a:ext cx="3105951" cy="174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resha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82709"/>
            <a:ext cx="4000500" cy="175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traverse tilbur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35" y="590258"/>
            <a:ext cx="3151505" cy="95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erelateerde afbeeldi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755" y="2201994"/>
            <a:ext cx="1947026" cy="194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67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6"/>
          <p:cNvSpPr txBox="1">
            <a:spLocks noGrp="1"/>
          </p:cNvSpPr>
          <p:nvPr>
            <p:ph type="ctrTitle" idx="4294967295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rgbClr val="FFB600"/>
                </a:solidFill>
              </a:rPr>
              <a:t>Hoe?</a:t>
            </a:r>
            <a:endParaRPr sz="6000" dirty="0">
              <a:solidFill>
                <a:srgbClr val="FFB600"/>
              </a:solidFill>
            </a:endParaRPr>
          </a:p>
        </p:txBody>
      </p:sp>
      <p:sp>
        <p:nvSpPr>
          <p:cNvPr id="559" name="Google Shape;559;p3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  <p:pic>
        <p:nvPicPr>
          <p:cNvPr id="3074" name="Picture 2" descr="Afbeeldingsresultaat voor v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135" y="1402278"/>
            <a:ext cx="5147945" cy="289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6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6"/>
          <p:cNvSpPr txBox="1">
            <a:spLocks noGrp="1"/>
          </p:cNvSpPr>
          <p:nvPr>
            <p:ph type="ctrTitle" idx="4294967295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rgbClr val="FFB600"/>
                </a:solidFill>
              </a:rPr>
              <a:t>Wanneer?</a:t>
            </a:r>
            <a:endParaRPr sz="6000" dirty="0">
              <a:solidFill>
                <a:srgbClr val="FFB600"/>
              </a:solidFill>
            </a:endParaRPr>
          </a:p>
        </p:txBody>
      </p:sp>
      <p:sp>
        <p:nvSpPr>
          <p:cNvPr id="559" name="Google Shape;559;p3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  <p:sp>
        <p:nvSpPr>
          <p:cNvPr id="4" name="Google Shape;558;p36"/>
          <p:cNvSpPr txBox="1">
            <a:spLocks/>
          </p:cNvSpPr>
          <p:nvPr/>
        </p:nvSpPr>
        <p:spPr>
          <a:xfrm>
            <a:off x="685800" y="2532613"/>
            <a:ext cx="7749540" cy="9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○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>
              <a:spcAft>
                <a:spcPts val="1000"/>
              </a:spcAft>
              <a:buClr>
                <a:schemeClr val="dk1"/>
              </a:buClr>
              <a:buSzPts val="1100"/>
              <a:buFont typeface="Lato Light"/>
              <a:buNone/>
            </a:pPr>
            <a:r>
              <a:rPr lang="nl-NL" sz="2800" dirty="0" smtClean="0">
                <a:solidFill>
                  <a:srgbClr val="FFFFFF"/>
                </a:solidFill>
              </a:rPr>
              <a:t>Week 7 | donderdag 10 januari</a:t>
            </a:r>
            <a:endParaRPr lang="nl-NL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5122" name="Picture 2" descr="trip 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180" y="552449"/>
            <a:ext cx="5202419" cy="412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rip 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944" y="960568"/>
            <a:ext cx="3687831" cy="221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1543050" y="1733551"/>
            <a:ext cx="4619625" cy="2777806"/>
            <a:chOff x="1217973" y="1085850"/>
            <a:chExt cx="5935302" cy="3019425"/>
          </a:xfrm>
        </p:grpSpPr>
        <p:pic>
          <p:nvPicPr>
            <p:cNvPr id="5128" name="Picture 8" descr="Afbeeldingsresultaat voor zilla van den born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450" r="18349"/>
            <a:stretch/>
          </p:blipFill>
          <p:spPr bwMode="auto">
            <a:xfrm>
              <a:off x="1219200" y="1085850"/>
              <a:ext cx="5934075" cy="3019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Afbeeldingsresultaat voor zilla van den born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028"/>
            <a:stretch/>
          </p:blipFill>
          <p:spPr bwMode="auto">
            <a:xfrm>
              <a:off x="1217973" y="1085850"/>
              <a:ext cx="2915877" cy="2638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30" name="Picture 10" descr="Afbeeldingsresultaat voor zilla van den bor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428" y="1467860"/>
            <a:ext cx="3859431" cy="228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32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8"/>
          <p:cNvSpPr txBox="1">
            <a:spLocks noGrp="1"/>
          </p:cNvSpPr>
          <p:nvPr>
            <p:ph type="ctrTitle" idx="4294967295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B600"/>
                </a:solidFill>
              </a:rPr>
              <a:t>Stelling:</a:t>
            </a:r>
            <a:endParaRPr sz="6000">
              <a:solidFill>
                <a:srgbClr val="FFB600"/>
              </a:solidFill>
            </a:endParaRPr>
          </a:p>
        </p:txBody>
      </p:sp>
      <p:sp>
        <p:nvSpPr>
          <p:cNvPr id="409" name="Google Shape;409;p18"/>
          <p:cNvSpPr txBox="1">
            <a:spLocks noGrp="1"/>
          </p:cNvSpPr>
          <p:nvPr>
            <p:ph type="subTitle" idx="4294967295"/>
          </p:nvPr>
        </p:nvSpPr>
        <p:spPr>
          <a:xfrm>
            <a:off x="685800" y="2401970"/>
            <a:ext cx="6593700" cy="17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 smtClean="0">
                <a:solidFill>
                  <a:srgbClr val="FFFFFF"/>
                </a:solidFill>
              </a:rPr>
              <a:t>Mijn online status weerspiegelt de werkelijke ik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410" name="Google Shape;410;p1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p5S7AKAdrc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04925" y="836414"/>
            <a:ext cx="6539441" cy="3678436"/>
          </a:xfrm>
          <a:prstGeom prst="rect">
            <a:avLst/>
          </a:prstGeom>
        </p:spPr>
      </p:pic>
      <p:sp>
        <p:nvSpPr>
          <p:cNvPr id="424" name="Google Shape;424;p2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8"/>
          <p:cNvSpPr txBox="1">
            <a:spLocks noGrp="1"/>
          </p:cNvSpPr>
          <p:nvPr>
            <p:ph type="ctrTitle" idx="4294967295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B600"/>
                </a:solidFill>
              </a:rPr>
              <a:t>Stelling:</a:t>
            </a:r>
            <a:endParaRPr sz="6000">
              <a:solidFill>
                <a:srgbClr val="FFB600"/>
              </a:solidFill>
            </a:endParaRPr>
          </a:p>
        </p:txBody>
      </p:sp>
      <p:sp>
        <p:nvSpPr>
          <p:cNvPr id="409" name="Google Shape;409;p18"/>
          <p:cNvSpPr txBox="1">
            <a:spLocks noGrp="1"/>
          </p:cNvSpPr>
          <p:nvPr>
            <p:ph type="subTitle" idx="4294967295"/>
          </p:nvPr>
        </p:nvSpPr>
        <p:spPr>
          <a:xfrm>
            <a:off x="685800" y="2401970"/>
            <a:ext cx="6593700" cy="17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FFFFFF"/>
                </a:solidFill>
              </a:rPr>
              <a:t>De jeugd van tegenwoordig is socialer door social media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410" name="Google Shape;410;p1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37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9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Inhoud</a:t>
            </a:r>
            <a:endParaRPr/>
          </a:p>
        </p:txBody>
      </p:sp>
      <p:sp>
        <p:nvSpPr>
          <p:cNvPr id="416" name="Google Shape;416;p19"/>
          <p:cNvSpPr txBox="1">
            <a:spLocks noGrp="1"/>
          </p:cNvSpPr>
          <p:nvPr>
            <p:ph type="body" idx="1"/>
          </p:nvPr>
        </p:nvSpPr>
        <p:spPr>
          <a:xfrm>
            <a:off x="2830925" y="1417850"/>
            <a:ext cx="4996500" cy="23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★"/>
            </a:pPr>
            <a:r>
              <a:rPr lang="en" b="1"/>
              <a:t>Feiten</a:t>
            </a:r>
            <a:endParaRPr b="1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 b="1"/>
              <a:t>Wat staat Generatie Z te wachten?</a:t>
            </a:r>
            <a:endParaRPr b="1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 b="1"/>
              <a:t>Generatie Z in perspectief met andere generaties</a:t>
            </a:r>
            <a:endParaRPr b="1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 b="1"/>
              <a:t>Kenmerken Generatie Z</a:t>
            </a:r>
            <a:endParaRPr b="1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 b="1"/>
              <a:t>Maatschappelijke ontwikkelingen</a:t>
            </a:r>
            <a:endParaRPr b="1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 b="1"/>
              <a:t>Toekomst van het onderwijs?</a:t>
            </a:r>
            <a:endParaRPr>
              <a:solidFill>
                <a:srgbClr val="4A5C65"/>
              </a:solidFill>
            </a:endParaRPr>
          </a:p>
        </p:txBody>
      </p:sp>
      <p:sp>
        <p:nvSpPr>
          <p:cNvPr id="417" name="Google Shape;417;p19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4E567C-2894-4C17-8DC6-8AADFFAE14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02730F-E38E-4F0F-BB7B-425AD1FB39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E25019-0D26-4855-891C-AD75CC47CA3D}">
  <ds:schemaRefs>
    <ds:schemaRef ds:uri="http://schemas.microsoft.com/office/2006/metadata/properties"/>
    <ds:schemaRef ds:uri="http://schemas.microsoft.com/office/2006/documentManagement/types"/>
    <ds:schemaRef ds:uri="34354c1b-6b8c-435b-ad50-990538c19557"/>
    <ds:schemaRef ds:uri="http://purl.org/dc/dcmitype/"/>
    <ds:schemaRef ds:uri="http://schemas.microsoft.com/office/infopath/2007/PartnerControls"/>
    <ds:schemaRef ds:uri="http://purl.org/dc/elements/1.1/"/>
    <ds:schemaRef ds:uri="47a28104-336f-447d-946e-e305ac2bcd47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907</Words>
  <Application>Microsoft Office PowerPoint</Application>
  <PresentationFormat>Diavoorstelling (16:9)</PresentationFormat>
  <Paragraphs>212</Paragraphs>
  <Slides>44</Slides>
  <Notes>42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44</vt:i4>
      </vt:variant>
    </vt:vector>
  </HeadingPairs>
  <TitlesOfParts>
    <vt:vector size="50" baseType="lpstr">
      <vt:lpstr>Lato Light</vt:lpstr>
      <vt:lpstr>Arial</vt:lpstr>
      <vt:lpstr>Lato</vt:lpstr>
      <vt:lpstr>Roboto Slab</vt:lpstr>
      <vt:lpstr>Roboto Slab Light</vt:lpstr>
      <vt:lpstr>Kent template</vt:lpstr>
      <vt:lpstr>Doelgroepen Generatie Z</vt:lpstr>
      <vt:lpstr>Workshopdoel</vt:lpstr>
      <vt:lpstr>PowerPoint-presentatie</vt:lpstr>
      <vt:lpstr>Vraag:</vt:lpstr>
      <vt:lpstr>PowerPoint-presentatie</vt:lpstr>
      <vt:lpstr>Stelling:</vt:lpstr>
      <vt:lpstr>PowerPoint-presentatie</vt:lpstr>
      <vt:lpstr>Stelling:</vt:lpstr>
      <vt:lpstr>Inhoud</vt:lpstr>
      <vt:lpstr>Vraag:</vt:lpstr>
      <vt:lpstr>Stelling:</vt:lpstr>
      <vt:lpstr>PowerPoint-presentatie</vt:lpstr>
      <vt:lpstr>Feiten</vt:lpstr>
      <vt:lpstr>Wat staat Generatie Z te wachten?</vt:lpstr>
      <vt:lpstr>Generatie Z in perspectief</vt:lpstr>
      <vt:lpstr>NETWERKERS!</vt:lpstr>
      <vt:lpstr>Persoons- kenmerken Generatie Z</vt:lpstr>
      <vt:lpstr>Persoons- kenmerken Generatie Z</vt:lpstr>
      <vt:lpstr>Persoons- kenmerken Generatie Z</vt:lpstr>
      <vt:lpstr>PowerPoint-presentatie</vt:lpstr>
      <vt:lpstr>Maatschappelijke omarming Generatie Z</vt:lpstr>
      <vt:lpstr>PowerPoint-presentatie</vt:lpstr>
      <vt:lpstr>Toekomst van het onderwijs?</vt:lpstr>
      <vt:lpstr>Toekomst van het onderwijs?</vt:lpstr>
      <vt:lpstr>PowerPoint-presentatie</vt:lpstr>
      <vt:lpstr>Vraag:</vt:lpstr>
      <vt:lpstr>Fake of niet fake? </vt:lpstr>
      <vt:lpstr>Opdracht</vt:lpstr>
      <vt:lpstr>Digital natives</vt:lpstr>
      <vt:lpstr>Persoons- kenmerken Generatie Z</vt:lpstr>
      <vt:lpstr>Persoons- kenmerken Generatie Z</vt:lpstr>
      <vt:lpstr>Vraag:</vt:lpstr>
      <vt:lpstr>Vraag:</vt:lpstr>
      <vt:lpstr>Vraag:</vt:lpstr>
      <vt:lpstr>Vraag:</vt:lpstr>
      <vt:lpstr>Vraag:</vt:lpstr>
      <vt:lpstr>Stelling:</vt:lpstr>
      <vt:lpstr>Bouwen aan een sterke toekomst:</vt:lpstr>
      <vt:lpstr>Maatschappelijke Stage</vt:lpstr>
      <vt:lpstr>Waarom?</vt:lpstr>
      <vt:lpstr>Waar?</vt:lpstr>
      <vt:lpstr>Waar?</vt:lpstr>
      <vt:lpstr>Hoe?</vt:lpstr>
      <vt:lpstr>Wanneer?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Doelgroepen Generatie Z</dc:title>
  <dc:creator>Thomas Noordeloos</dc:creator>
  <cp:lastModifiedBy>Thomas Noordeloos</cp:lastModifiedBy>
  <cp:revision>24</cp:revision>
  <dcterms:modified xsi:type="dcterms:W3CDTF">2019-10-07T08:34:01Z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